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7" r:id="rId10"/>
    <p:sldId id="268" r:id="rId11"/>
    <p:sldId id="264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7" autoAdjust="0"/>
    <p:restoredTop sz="93740" autoAdjust="0"/>
  </p:normalViewPr>
  <p:slideViewPr>
    <p:cSldViewPr snapToGrid="0">
      <p:cViewPr>
        <p:scale>
          <a:sx n="63" d="100"/>
          <a:sy n="63" d="100"/>
        </p:scale>
        <p:origin x="2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5AF1D-ADDE-4A25-924B-F7C671A0AEBE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E1BE5A-218E-4043-AFF1-334FD6525A0D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a-IR" dirty="0" smtClean="0"/>
            <a:t>ژنتیک</a:t>
          </a:r>
          <a:endParaRPr lang="en-US" dirty="0"/>
        </a:p>
      </dgm:t>
    </dgm:pt>
    <dgm:pt modelId="{C0387131-C1FE-4A88-B730-BB4777D18F37}" type="parTrans" cxnId="{6BB1828A-2EA4-4735-853A-20954E55C830}">
      <dgm:prSet/>
      <dgm:spPr/>
      <dgm:t>
        <a:bodyPr/>
        <a:lstStyle/>
        <a:p>
          <a:endParaRPr lang="en-US"/>
        </a:p>
      </dgm:t>
    </dgm:pt>
    <dgm:pt modelId="{59BE9BA4-7CEA-4F93-86BB-28485BDA2D08}" type="sibTrans" cxnId="{6BB1828A-2EA4-4735-853A-20954E55C830}">
      <dgm:prSet/>
      <dgm:spPr/>
      <dgm:t>
        <a:bodyPr/>
        <a:lstStyle/>
        <a:p>
          <a:endParaRPr lang="en-US"/>
        </a:p>
      </dgm:t>
    </dgm:pt>
    <dgm:pt modelId="{29367F11-77F4-4E88-ABFE-38AB07BD0FE1}">
      <dgm:prSet phldrT="[Text]"/>
      <dgm:spPr>
        <a:solidFill>
          <a:srgbClr val="FFC000"/>
        </a:solidFill>
      </dgm:spPr>
      <dgm:t>
        <a:bodyPr/>
        <a:lstStyle/>
        <a:p>
          <a:r>
            <a:rPr lang="fa-IR" dirty="0" smtClean="0"/>
            <a:t>تجربه</a:t>
          </a:r>
          <a:endParaRPr lang="en-US" dirty="0"/>
        </a:p>
      </dgm:t>
    </dgm:pt>
    <dgm:pt modelId="{8D8D2E63-A079-4951-8385-D04CDE63B17B}" type="parTrans" cxnId="{339D28AE-AE5B-41E4-8A3B-69472502C1BE}">
      <dgm:prSet/>
      <dgm:spPr/>
      <dgm:t>
        <a:bodyPr/>
        <a:lstStyle/>
        <a:p>
          <a:endParaRPr lang="en-US"/>
        </a:p>
      </dgm:t>
    </dgm:pt>
    <dgm:pt modelId="{0299B76D-7CBB-47AC-B8C8-312416D91F6A}" type="sibTrans" cxnId="{339D28AE-AE5B-41E4-8A3B-69472502C1BE}">
      <dgm:prSet/>
      <dgm:spPr/>
      <dgm:t>
        <a:bodyPr/>
        <a:lstStyle/>
        <a:p>
          <a:endParaRPr lang="en-US"/>
        </a:p>
      </dgm:t>
    </dgm:pt>
    <dgm:pt modelId="{6AD8242A-1521-4A84-9F19-8939C10D3830}">
      <dgm:prSet phldrT="[Text]"/>
      <dgm:spPr/>
      <dgm:t>
        <a:bodyPr/>
        <a:lstStyle/>
        <a:p>
          <a:r>
            <a:rPr lang="fa-IR" dirty="0" smtClean="0"/>
            <a:t>یادگیری</a:t>
          </a:r>
          <a:endParaRPr lang="en-US" dirty="0"/>
        </a:p>
      </dgm:t>
    </dgm:pt>
    <dgm:pt modelId="{7995F154-3F5A-46C7-BBF9-29DD761E5734}" type="parTrans" cxnId="{24FDB7F2-C36F-4271-9381-1D09DA591472}">
      <dgm:prSet/>
      <dgm:spPr/>
      <dgm:t>
        <a:bodyPr/>
        <a:lstStyle/>
        <a:p>
          <a:endParaRPr lang="en-US"/>
        </a:p>
      </dgm:t>
    </dgm:pt>
    <dgm:pt modelId="{0FF09F2C-A877-41F7-9424-F7CBEAE14D7E}" type="sibTrans" cxnId="{24FDB7F2-C36F-4271-9381-1D09DA591472}">
      <dgm:prSet/>
      <dgm:spPr/>
      <dgm:t>
        <a:bodyPr/>
        <a:lstStyle/>
        <a:p>
          <a:endParaRPr lang="en-US"/>
        </a:p>
      </dgm:t>
    </dgm:pt>
    <dgm:pt modelId="{8085860E-CFD2-451C-B2C3-014F257D914D}">
      <dgm:prSet phldrT="[Text]"/>
      <dgm:spPr/>
      <dgm:t>
        <a:bodyPr/>
        <a:lstStyle/>
        <a:p>
          <a:r>
            <a:rPr lang="en-US" dirty="0" smtClean="0"/>
            <a:t>Development</a:t>
          </a:r>
          <a:endParaRPr lang="en-US" dirty="0"/>
        </a:p>
      </dgm:t>
    </dgm:pt>
    <dgm:pt modelId="{7973264E-AF8C-4D6A-93BD-492DFB4C12BD}" type="parTrans" cxnId="{1674B6C2-A024-4672-A4BD-D92F91718A14}">
      <dgm:prSet/>
      <dgm:spPr/>
      <dgm:t>
        <a:bodyPr/>
        <a:lstStyle/>
        <a:p>
          <a:endParaRPr lang="en-US"/>
        </a:p>
      </dgm:t>
    </dgm:pt>
    <dgm:pt modelId="{6F2611B9-666F-4A39-86B7-A3038F9D7FB9}" type="sibTrans" cxnId="{1674B6C2-A024-4672-A4BD-D92F91718A14}">
      <dgm:prSet/>
      <dgm:spPr/>
      <dgm:t>
        <a:bodyPr/>
        <a:lstStyle/>
        <a:p>
          <a:endParaRPr lang="en-US"/>
        </a:p>
      </dgm:t>
    </dgm:pt>
    <dgm:pt modelId="{97D391A6-57C5-469C-8FC1-1772906BAD4A}">
      <dgm:prSet/>
      <dgm:spPr/>
    </dgm:pt>
    <dgm:pt modelId="{59DFA9B8-A084-4CD0-BE87-8DA942BD0E5C}" type="parTrans" cxnId="{2DCD9EA0-D1AE-45E5-B654-842D4BDC2E2C}">
      <dgm:prSet/>
      <dgm:spPr/>
      <dgm:t>
        <a:bodyPr/>
        <a:lstStyle/>
        <a:p>
          <a:endParaRPr lang="en-US"/>
        </a:p>
      </dgm:t>
    </dgm:pt>
    <dgm:pt modelId="{9AC2BFAF-B369-443B-AC8D-EF384CC12099}" type="sibTrans" cxnId="{2DCD9EA0-D1AE-45E5-B654-842D4BDC2E2C}">
      <dgm:prSet/>
      <dgm:spPr/>
      <dgm:t>
        <a:bodyPr/>
        <a:lstStyle/>
        <a:p>
          <a:endParaRPr lang="en-US"/>
        </a:p>
      </dgm:t>
    </dgm:pt>
    <dgm:pt modelId="{9E9B721D-5BD2-4B1E-80D1-6B15DC7771B5}" type="pres">
      <dgm:prSet presAssocID="{26B5AF1D-ADDE-4A25-924B-F7C671A0AEB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DBC4C-FC07-4DF5-9F59-7AB00DDCF209}" type="pres">
      <dgm:prSet presAssocID="{26B5AF1D-ADDE-4A25-924B-F7C671A0AEBE}" presName="ellipse" presStyleLbl="trBgShp" presStyleIdx="0" presStyleCnt="1" custLinFactY="100000" custLinFactNeighborX="-49123" custLinFactNeighborY="199394"/>
      <dgm:spPr>
        <a:prstGeom prst="irregularSeal1">
          <a:avLst/>
        </a:prstGeom>
      </dgm:spPr>
    </dgm:pt>
    <dgm:pt modelId="{9C5ABD3A-A072-4932-B1AE-97186329BB68}" type="pres">
      <dgm:prSet presAssocID="{26B5AF1D-ADDE-4A25-924B-F7C671A0AEBE}" presName="arrow1" presStyleLbl="fgShp" presStyleIdx="0" presStyleCnt="1" custLinFactX="-100000" custLinFactY="100000" custLinFactNeighborX="-163205" custLinFactNeighborY="155755"/>
      <dgm:spPr/>
    </dgm:pt>
    <dgm:pt modelId="{2A49B9C3-7D10-4797-ABDA-9E156AB8C26D}" type="pres">
      <dgm:prSet presAssocID="{26B5AF1D-ADDE-4A25-924B-F7C671A0AEB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EA929-AFEE-4DD4-AA8B-59F0E5C3EE16}" type="pres">
      <dgm:prSet presAssocID="{29367F11-77F4-4E88-ABFE-38AB07BD0FE1}" presName="item1" presStyleLbl="node1" presStyleIdx="0" presStyleCnt="3" custLinFactX="-54570" custLinFactY="14437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80987-D1AF-4FC6-9985-D244C01A6BA7}" type="pres">
      <dgm:prSet presAssocID="{6AD8242A-1521-4A84-9F19-8939C10D3830}" presName="item2" presStyleLbl="node1" presStyleIdx="1" presStyleCnt="3" custLinFactX="-25165" custLinFactY="1404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2EDE4-46FA-46CE-A908-F6070948F734}" type="pres">
      <dgm:prSet presAssocID="{8085860E-CFD2-451C-B2C3-014F257D914D}" presName="item3" presStyleLbl="node1" presStyleIdx="2" presStyleCnt="3" custLinFactX="-31920" custLinFactY="4225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E0555-C1D1-4636-964D-714D354C4677}" type="pres">
      <dgm:prSet presAssocID="{26B5AF1D-ADDE-4A25-924B-F7C671A0AEBE}" presName="funnel" presStyleLbl="trAlignAcc1" presStyleIdx="0" presStyleCnt="1" custScaleX="69429" custScaleY="76678" custLinFactNeighborX="-46290" custLinFactNeighborY="52463"/>
      <dgm:spPr>
        <a:solidFill>
          <a:srgbClr val="FFFF00">
            <a:alpha val="40000"/>
          </a:srgbClr>
        </a:solidFill>
      </dgm:spPr>
    </dgm:pt>
  </dgm:ptLst>
  <dgm:cxnLst>
    <dgm:cxn modelId="{1B5D270A-A6FE-434E-84E0-5D6853288F49}" type="presOf" srcId="{26B5AF1D-ADDE-4A25-924B-F7C671A0AEBE}" destId="{9E9B721D-5BD2-4B1E-80D1-6B15DC7771B5}" srcOrd="0" destOrd="0" presId="urn:microsoft.com/office/officeart/2005/8/layout/funnel1"/>
    <dgm:cxn modelId="{2DCD9EA0-D1AE-45E5-B654-842D4BDC2E2C}" srcId="{26B5AF1D-ADDE-4A25-924B-F7C671A0AEBE}" destId="{97D391A6-57C5-469C-8FC1-1772906BAD4A}" srcOrd="4" destOrd="0" parTransId="{59DFA9B8-A084-4CD0-BE87-8DA942BD0E5C}" sibTransId="{9AC2BFAF-B369-443B-AC8D-EF384CC12099}"/>
    <dgm:cxn modelId="{5C05E9CA-0F96-4178-A318-022F5947DDCA}" type="presOf" srcId="{6AD8242A-1521-4A84-9F19-8939C10D3830}" destId="{E9BEA929-AFEE-4DD4-AA8B-59F0E5C3EE16}" srcOrd="0" destOrd="0" presId="urn:microsoft.com/office/officeart/2005/8/layout/funnel1"/>
    <dgm:cxn modelId="{339D28AE-AE5B-41E4-8A3B-69472502C1BE}" srcId="{26B5AF1D-ADDE-4A25-924B-F7C671A0AEBE}" destId="{29367F11-77F4-4E88-ABFE-38AB07BD0FE1}" srcOrd="1" destOrd="0" parTransId="{8D8D2E63-A079-4951-8385-D04CDE63B17B}" sibTransId="{0299B76D-7CBB-47AC-B8C8-312416D91F6A}"/>
    <dgm:cxn modelId="{46D8FE85-7218-4200-A84B-FE17783DD82D}" type="presOf" srcId="{DFE1BE5A-218E-4043-AFF1-334FD6525A0D}" destId="{4462EDE4-46FA-46CE-A908-F6070948F734}" srcOrd="0" destOrd="0" presId="urn:microsoft.com/office/officeart/2005/8/layout/funnel1"/>
    <dgm:cxn modelId="{0BBE964A-53BB-49DE-85BE-C72B6F4C754E}" type="presOf" srcId="{8085860E-CFD2-451C-B2C3-014F257D914D}" destId="{2A49B9C3-7D10-4797-ABDA-9E156AB8C26D}" srcOrd="0" destOrd="0" presId="urn:microsoft.com/office/officeart/2005/8/layout/funnel1"/>
    <dgm:cxn modelId="{B514E4F9-2361-4FFB-BDA5-216674627136}" type="presOf" srcId="{29367F11-77F4-4E88-ABFE-38AB07BD0FE1}" destId="{CC380987-D1AF-4FC6-9985-D244C01A6BA7}" srcOrd="0" destOrd="0" presId="urn:microsoft.com/office/officeart/2005/8/layout/funnel1"/>
    <dgm:cxn modelId="{6BB1828A-2EA4-4735-853A-20954E55C830}" srcId="{26B5AF1D-ADDE-4A25-924B-F7C671A0AEBE}" destId="{DFE1BE5A-218E-4043-AFF1-334FD6525A0D}" srcOrd="0" destOrd="0" parTransId="{C0387131-C1FE-4A88-B730-BB4777D18F37}" sibTransId="{59BE9BA4-7CEA-4F93-86BB-28485BDA2D08}"/>
    <dgm:cxn modelId="{1674B6C2-A024-4672-A4BD-D92F91718A14}" srcId="{26B5AF1D-ADDE-4A25-924B-F7C671A0AEBE}" destId="{8085860E-CFD2-451C-B2C3-014F257D914D}" srcOrd="3" destOrd="0" parTransId="{7973264E-AF8C-4D6A-93BD-492DFB4C12BD}" sibTransId="{6F2611B9-666F-4A39-86B7-A3038F9D7FB9}"/>
    <dgm:cxn modelId="{24FDB7F2-C36F-4271-9381-1D09DA591472}" srcId="{26B5AF1D-ADDE-4A25-924B-F7C671A0AEBE}" destId="{6AD8242A-1521-4A84-9F19-8939C10D3830}" srcOrd="2" destOrd="0" parTransId="{7995F154-3F5A-46C7-BBF9-29DD761E5734}" sibTransId="{0FF09F2C-A877-41F7-9424-F7CBEAE14D7E}"/>
    <dgm:cxn modelId="{09C2B26B-DF4D-45F8-9ED3-2E8810DDB02F}" type="presParOf" srcId="{9E9B721D-5BD2-4B1E-80D1-6B15DC7771B5}" destId="{C17DBC4C-FC07-4DF5-9F59-7AB00DDCF209}" srcOrd="0" destOrd="0" presId="urn:microsoft.com/office/officeart/2005/8/layout/funnel1"/>
    <dgm:cxn modelId="{843F0533-81F1-4624-8DED-B851604533D8}" type="presParOf" srcId="{9E9B721D-5BD2-4B1E-80D1-6B15DC7771B5}" destId="{9C5ABD3A-A072-4932-B1AE-97186329BB68}" srcOrd="1" destOrd="0" presId="urn:microsoft.com/office/officeart/2005/8/layout/funnel1"/>
    <dgm:cxn modelId="{176AB94C-1917-46A3-9A23-882D9B80FC71}" type="presParOf" srcId="{9E9B721D-5BD2-4B1E-80D1-6B15DC7771B5}" destId="{2A49B9C3-7D10-4797-ABDA-9E156AB8C26D}" srcOrd="2" destOrd="0" presId="urn:microsoft.com/office/officeart/2005/8/layout/funnel1"/>
    <dgm:cxn modelId="{29E70686-AA58-43F4-854F-A0ADC5B78605}" type="presParOf" srcId="{9E9B721D-5BD2-4B1E-80D1-6B15DC7771B5}" destId="{E9BEA929-AFEE-4DD4-AA8B-59F0E5C3EE16}" srcOrd="3" destOrd="0" presId="urn:microsoft.com/office/officeart/2005/8/layout/funnel1"/>
    <dgm:cxn modelId="{FC57BF9D-5CE9-4D18-8677-F1D3BD8D396A}" type="presParOf" srcId="{9E9B721D-5BD2-4B1E-80D1-6B15DC7771B5}" destId="{CC380987-D1AF-4FC6-9985-D244C01A6BA7}" srcOrd="4" destOrd="0" presId="urn:microsoft.com/office/officeart/2005/8/layout/funnel1"/>
    <dgm:cxn modelId="{A64378DA-4217-4FBB-B2F0-BFBFAD6DC9D8}" type="presParOf" srcId="{9E9B721D-5BD2-4B1E-80D1-6B15DC7771B5}" destId="{4462EDE4-46FA-46CE-A908-F6070948F734}" srcOrd="5" destOrd="0" presId="urn:microsoft.com/office/officeart/2005/8/layout/funnel1"/>
    <dgm:cxn modelId="{85FDF6CB-43F9-4AE3-9D41-0C4DC97F2907}" type="presParOf" srcId="{9E9B721D-5BD2-4B1E-80D1-6B15DC7771B5}" destId="{0AAE0555-C1D1-4636-964D-714D354C467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DBC4C-FC07-4DF5-9F59-7AB00DDCF209}">
      <dsp:nvSpPr>
        <dsp:cNvPr id="0" name=""/>
        <dsp:cNvSpPr/>
      </dsp:nvSpPr>
      <dsp:spPr>
        <a:xfrm>
          <a:off x="0" y="3901440"/>
          <a:ext cx="4368800" cy="1517226"/>
        </a:xfrm>
        <a:prstGeom prst="irregularSeal1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ABD3A-A072-4932-B1AE-97186329BB68}">
      <dsp:nvSpPr>
        <dsp:cNvPr id="0" name=""/>
        <dsp:cNvSpPr/>
      </dsp:nvSpPr>
      <dsp:spPr>
        <a:xfrm>
          <a:off x="1418970" y="4876800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9B9C3-7D10-4797-ABDA-9E156AB8C26D}">
      <dsp:nvSpPr>
        <dsp:cNvPr id="0" name=""/>
        <dsp:cNvSpPr/>
      </dsp:nvSpPr>
      <dsp:spPr>
        <a:xfrm>
          <a:off x="2038773" y="4275666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Development</a:t>
          </a:r>
          <a:endParaRPr lang="en-US" sz="3600" kern="1200" dirty="0"/>
        </a:p>
      </dsp:txBody>
      <dsp:txXfrm>
        <a:off x="2038773" y="4275666"/>
        <a:ext cx="4064000" cy="1016000"/>
      </dsp:txXfrm>
    </dsp:sp>
    <dsp:sp modelId="{E9BEA929-AFEE-4DD4-AA8B-59F0E5C3EE16}">
      <dsp:nvSpPr>
        <dsp:cNvPr id="0" name=""/>
        <dsp:cNvSpPr/>
      </dsp:nvSpPr>
      <dsp:spPr>
        <a:xfrm>
          <a:off x="1112299" y="3505425"/>
          <a:ext cx="1524000" cy="152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یادگیری</a:t>
          </a:r>
          <a:endParaRPr lang="en-US" sz="3000" kern="1200" dirty="0"/>
        </a:p>
      </dsp:txBody>
      <dsp:txXfrm>
        <a:off x="1335484" y="3728610"/>
        <a:ext cx="1077630" cy="1077630"/>
      </dsp:txXfrm>
    </dsp:sp>
    <dsp:sp modelId="{CC380987-D1AF-4FC6-9985-D244C01A6BA7}">
      <dsp:nvSpPr>
        <dsp:cNvPr id="0" name=""/>
        <dsp:cNvSpPr/>
      </dsp:nvSpPr>
      <dsp:spPr>
        <a:xfrm>
          <a:off x="469925" y="2356036"/>
          <a:ext cx="1524000" cy="1524000"/>
        </a:xfrm>
        <a:prstGeom prst="ellipse">
          <a:avLst/>
        </a:prstGeom>
        <a:solidFill>
          <a:srgbClr val="FFC000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تجربه</a:t>
          </a:r>
          <a:endParaRPr lang="en-US" sz="3000" kern="1200" dirty="0"/>
        </a:p>
      </dsp:txBody>
      <dsp:txXfrm>
        <a:off x="693110" y="2579221"/>
        <a:ext cx="1077630" cy="1077630"/>
      </dsp:txXfrm>
    </dsp:sp>
    <dsp:sp modelId="{4462EDE4-46FA-46CE-A908-F6070948F734}">
      <dsp:nvSpPr>
        <dsp:cNvPr id="0" name=""/>
        <dsp:cNvSpPr/>
      </dsp:nvSpPr>
      <dsp:spPr>
        <a:xfrm>
          <a:off x="1924845" y="2417517"/>
          <a:ext cx="1524000" cy="152400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ژنتیک</a:t>
          </a:r>
          <a:endParaRPr lang="en-US" sz="3000" kern="1200" dirty="0"/>
        </a:p>
      </dsp:txBody>
      <dsp:txXfrm>
        <a:off x="2148030" y="2640702"/>
        <a:ext cx="1077630" cy="1077630"/>
      </dsp:txXfrm>
    </dsp:sp>
    <dsp:sp modelId="{0AAE0555-C1D1-4636-964D-714D354C4677}">
      <dsp:nvSpPr>
        <dsp:cNvPr id="0" name=""/>
        <dsp:cNvSpPr/>
      </dsp:nvSpPr>
      <dsp:spPr>
        <a:xfrm>
          <a:off x="230079" y="2372999"/>
          <a:ext cx="3291860" cy="2908447"/>
        </a:xfrm>
        <a:prstGeom prst="funnel">
          <a:avLst/>
        </a:prstGeom>
        <a:solidFill>
          <a:srgbClr val="FFFF00">
            <a:alpha val="40000"/>
          </a:srgb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18B02-5379-4BCE-8151-2D6300C559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ACA2D-95D0-4901-B0AA-561B09FF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ACA2D-95D0-4901-B0AA-561B09FFEF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4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f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f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6000" b="1" i="1" dirty="0" smtClean="0"/>
              <a:t>دوران ابتدای کودکی و تکامل</a:t>
            </a:r>
            <a:endParaRPr lang="en-US" sz="6000" b="1" i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Ghazal shariatpanahi.md</a:t>
            </a:r>
          </a:p>
          <a:p>
            <a:r>
              <a:rPr lang="en-US" dirty="0" smtClean="0"/>
              <a:t>Assistant professor of Tehran university of medical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i="1" u="sng" dirty="0"/>
              <a:t>Early Childhood Care for Development</a:t>
            </a:r>
            <a:br>
              <a:rPr lang="en-US" sz="5400" i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u="sng" dirty="0">
                <a:solidFill>
                  <a:schemeClr val="accent4"/>
                </a:solidFill>
                <a:cs typeface="+mj-cs"/>
              </a:rPr>
              <a:t>تکامل (</a:t>
            </a:r>
            <a:r>
              <a:rPr lang="en-US" b="1" u="sng" dirty="0">
                <a:solidFill>
                  <a:schemeClr val="accent4"/>
                </a:solidFill>
                <a:cs typeface="+mj-cs"/>
              </a:rPr>
              <a:t>development</a:t>
            </a:r>
            <a:r>
              <a:rPr lang="fa-IR" b="1" u="sng" dirty="0" smtClean="0">
                <a:solidFill>
                  <a:schemeClr val="accent4"/>
                </a:solidFill>
                <a:cs typeface="+mj-cs"/>
              </a:rPr>
              <a:t>)</a:t>
            </a:r>
          </a:p>
          <a:p>
            <a:pPr algn="r" rtl="1"/>
            <a:r>
              <a:rPr lang="fa-IR" b="1" dirty="0">
                <a:cs typeface="+mj-cs"/>
              </a:rPr>
              <a:t>فرآیندی از تغییرات است که کودکان را از لحاظ حرکتی، فکری، احساسی، تعاملی با مردم و عوامل  محیطي به سطوح بالاتری از کامل شدن می رساند</a:t>
            </a:r>
            <a:r>
              <a:rPr lang="fa-IR" dirty="0"/>
              <a:t>. </a:t>
            </a:r>
            <a:endParaRPr lang="en-US" b="1" dirty="0">
              <a:solidFill>
                <a:schemeClr val="accent4"/>
              </a:solidFill>
              <a:cs typeface="+mj-cs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280463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572" y="468629"/>
            <a:ext cx="2619375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u="sng" dirty="0" smtClean="0"/>
              <a:t>مداخلات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5786" y="1538660"/>
            <a:ext cx="6835775" cy="392557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2945859" y="3434715"/>
            <a:ext cx="1609313" cy="1354718"/>
          </a:xfrm>
          <a:prstGeom prst="wedgeEllipseCallout">
            <a:avLst>
              <a:gd name="adj1" fmla="val -52337"/>
              <a:gd name="adj2" fmla="val 92939"/>
            </a:avLst>
          </a:prstGeom>
          <a:gradFill>
            <a:gsLst>
              <a:gs pos="36000">
                <a:srgbClr val="FFFF00">
                  <a:alpha val="38000"/>
                </a:srgbClr>
              </a:gs>
              <a:gs pos="2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 Black" panose="020B0A04020102020204" pitchFamily="34" charset="0"/>
                <a:cs typeface="B Zar" pitchFamily="2" charset="-78"/>
              </a:rPr>
              <a:t>What is MAGICAL about Age 6?</a:t>
            </a:r>
          </a:p>
        </p:txBody>
      </p:sp>
      <p:sp>
        <p:nvSpPr>
          <p:cNvPr id="7" name="Rectangle 6"/>
          <p:cNvSpPr/>
          <p:nvPr/>
        </p:nvSpPr>
        <p:spPr>
          <a:xfrm>
            <a:off x="5829236" y="5383985"/>
            <a:ext cx="6096000" cy="9609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ar-SA" sz="2000" b="1" kern="0" dirty="0">
                <a:cs typeface="+mj-cs"/>
              </a:rPr>
              <a:t>ب</a:t>
            </a:r>
            <a:r>
              <a:rPr lang="fa-IR" sz="2000" b="1" kern="0" dirty="0">
                <a:cs typeface="+mj-cs"/>
              </a:rPr>
              <a:t>ه </a:t>
            </a:r>
            <a:r>
              <a:rPr lang="ar-SA" sz="2000" b="1" kern="0" dirty="0">
                <a:cs typeface="+mj-cs"/>
              </a:rPr>
              <a:t>ازاي هر يك ريال سرمايه گذاري در</a:t>
            </a:r>
            <a:r>
              <a:rPr lang="fa-IR" sz="2000" b="1" kern="0" dirty="0">
                <a:cs typeface="+mj-cs"/>
              </a:rPr>
              <a:t>توسعه </a:t>
            </a:r>
            <a:r>
              <a:rPr lang="ar-SA" sz="2000" b="1" kern="0" dirty="0">
                <a:cs typeface="+mj-cs"/>
              </a:rPr>
              <a:t> </a:t>
            </a:r>
            <a:r>
              <a:rPr lang="fa-IR" sz="2000" b="1" kern="0" dirty="0">
                <a:cs typeface="+mj-cs"/>
              </a:rPr>
              <a:t>تکامل </a:t>
            </a:r>
            <a:r>
              <a:rPr lang="ar-SA" sz="2000" b="1" kern="0" dirty="0">
                <a:cs typeface="+mj-cs"/>
              </a:rPr>
              <a:t> كودك 7ريال بازگشت سرمايه خواهيم داشت</a:t>
            </a:r>
            <a:endParaRPr lang="en-US" sz="2000" b="1" kern="0" dirty="0"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-205529"/>
            <a:ext cx="2619375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55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104" y="1580441"/>
            <a:ext cx="6158418" cy="4985124"/>
          </a:xfrm>
        </p:spPr>
        <p:txBody>
          <a:bodyPr>
            <a:normAutofit fontScale="47500" lnSpcReduction="2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8400" dirty="0" smtClean="0">
                <a:cs typeface="+mj-cs"/>
              </a:rPr>
              <a:t>و.....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بنابراین، برنامه ریزی مراقبت و تكامل ابتداي دوران كودكي علاوه بر توجه به نیازهای اختصاصی کودکان شامل موارد زیر نیز می گردد: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تعامل  با پدران و مادران به منظور تقویت مهارت های والدین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تعامل با خواهر و برادرهای کودک و سایر اعضای فامیل به منظور شناخت و توجه به نیازهای اختصاصی تکاملی کودکان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اقدام برای تامین یا تقویت گزینه های مراقبت روزانه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تلاش برای حمایت از زنان و خانواده ها از طریق حمایت های اقتصادی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ظرفیت سازی در جامعه و خانواده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تعامل با جامعه به منظور ارزیابی مشکلات مبتنی بر جامعه و حل آنها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تهیه و تدوین برنامه های بین بخشی</a:t>
            </a:r>
            <a:endParaRPr lang="en-US" sz="3600" b="1" dirty="0">
              <a:cs typeface="+mj-cs"/>
            </a:endParaRP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fa-IR" sz="3600" b="1" dirty="0">
                <a:cs typeface="+mj-cs"/>
              </a:rPr>
              <a:t>به حرکت در آوردن بسیج های اجتماعی</a:t>
            </a:r>
            <a:r>
              <a:rPr lang="fa-IR" sz="3600" b="1" baseline="30000" dirty="0">
                <a:cs typeface="+mj-cs"/>
              </a:rPr>
              <a:t>(7)</a:t>
            </a:r>
            <a:endParaRPr lang="en-US" sz="3600" b="1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885" y="557117"/>
            <a:ext cx="3198090" cy="4874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79" y="66974"/>
            <a:ext cx="2619375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76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AND THIS IS THE BEGINING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551" y="1073888"/>
            <a:ext cx="6191250" cy="414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4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42380"/>
            <a:ext cx="10178322" cy="1492132"/>
          </a:xfrm>
        </p:spPr>
        <p:txBody>
          <a:bodyPr/>
          <a:lstStyle/>
          <a:p>
            <a:pPr algn="r" rtl="1"/>
            <a:r>
              <a:rPr lang="fa-IR" b="1" u="sng" dirty="0" smtClean="0">
                <a:solidFill>
                  <a:schemeClr val="accent2"/>
                </a:solidFill>
              </a:rPr>
              <a:t>تعاریف پایه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45996"/>
            <a:ext cx="10178322" cy="3593591"/>
          </a:xfrm>
        </p:spPr>
        <p:txBody>
          <a:bodyPr/>
          <a:lstStyle/>
          <a:p>
            <a:pPr algn="r" rtl="1"/>
            <a:r>
              <a:rPr lang="ar-SA" altLang="en-US" b="1" dirty="0">
                <a:cs typeface="+mj-cs"/>
              </a:rPr>
              <a:t>رشد و تكامل از علوم پايه در طب اطفال است</a:t>
            </a:r>
            <a:r>
              <a:rPr lang="fa-IR" altLang="en-US" b="1" dirty="0">
                <a:cs typeface="+mj-cs"/>
              </a:rPr>
              <a:t> </a:t>
            </a:r>
            <a:endParaRPr lang="en-US" altLang="en-US" b="1" dirty="0">
              <a:cs typeface="+mj-cs"/>
            </a:endParaRPr>
          </a:p>
          <a:p>
            <a:pPr algn="r" rtl="1"/>
            <a:r>
              <a:rPr lang="ar-SA" altLang="en-US" b="1" dirty="0">
                <a:cs typeface="+mj-cs"/>
              </a:rPr>
              <a:t>رشد اصولا به تغييرات در اندازه بدن (به طور كل يا قسمت هاي مختلف آن به تفكيك) اشاره دارد</a:t>
            </a:r>
            <a:endParaRPr lang="en-US" altLang="en-US" b="1" dirty="0">
              <a:cs typeface="+mj-cs"/>
            </a:endParaRPr>
          </a:p>
          <a:p>
            <a:pPr algn="r" rtl="1"/>
            <a:r>
              <a:rPr lang="fa-IR" altLang="en-US" b="1" dirty="0" smtClean="0">
                <a:cs typeface="+mj-cs"/>
              </a:rPr>
              <a:t>تکامل </a:t>
            </a:r>
            <a:r>
              <a:rPr lang="ar-SA" altLang="en-US" b="1" dirty="0" smtClean="0">
                <a:cs typeface="+mj-cs"/>
              </a:rPr>
              <a:t>مجموعه </a:t>
            </a:r>
            <a:r>
              <a:rPr lang="ar-SA" altLang="en-US" b="1" dirty="0">
                <a:cs typeface="+mj-cs"/>
              </a:rPr>
              <a:t>اي از تغييرات ناشي از عوامل زيست شناختي، محيطي و هيجاني در ساختار تفكر و رفتار كودك است كه در طول زمان رخ مي دهد</a:t>
            </a:r>
            <a:r>
              <a:rPr lang="fa-IR" altLang="en-US" dirty="0">
                <a:cs typeface="+mj-cs"/>
              </a:rPr>
              <a:t> </a:t>
            </a:r>
            <a:endParaRPr lang="en-US" altLang="en-US" dirty="0">
              <a:cs typeface="+mj-cs"/>
            </a:endParaRPr>
          </a:p>
          <a:p>
            <a:pPr algn="r" rtl="1"/>
            <a:r>
              <a:rPr lang="ar-SA" b="1" dirty="0">
                <a:cs typeface="+mj-cs"/>
              </a:rPr>
              <a:t>تکامل ابتدای کودکی شامل حیطه های مختلفی از قبیل شناختی، تکلمی، احساسی، اجتماعی، جسمی ، روانی و معنوی می باشد که همگی قویا بر یادگیری ابتدایی و پایه ای فرد ، موفقیت تحصیلی ، خطر ابتلا به بیماری های جسمی و روانی، مشارکت اقتصادی، نقش اجتماعی شهروندی و سلامت او تاثیر به سزایی خواهند داشت.</a:t>
            </a:r>
            <a:endParaRPr lang="en-US" b="1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4581711"/>
            <a:ext cx="2857500" cy="22762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22" y="9143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2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5400" b="1" u="sng" dirty="0" smtClean="0"/>
              <a:t>ع</a:t>
            </a:r>
            <a:r>
              <a:rPr lang="fa-IR" altLang="en-US" sz="5400" b="1" u="sng" dirty="0" smtClean="0"/>
              <a:t>و</a:t>
            </a:r>
            <a:r>
              <a:rPr lang="ar-SA" altLang="en-US" sz="5400" b="1" u="sng" dirty="0" smtClean="0"/>
              <a:t>امل </a:t>
            </a:r>
            <a:r>
              <a:rPr lang="ar-SA" altLang="en-US" sz="5400" b="1" u="sng" dirty="0"/>
              <a:t>موثر بر رشد </a:t>
            </a:r>
            <a:r>
              <a:rPr lang="ar-SA" altLang="en-US" sz="5400" b="1" u="sng" dirty="0" smtClean="0"/>
              <a:t>و</a:t>
            </a:r>
            <a:r>
              <a:rPr lang="fa-IR" altLang="en-US" sz="5400" b="1" u="sng" dirty="0" smtClean="0"/>
              <a:t>تکامل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None/>
              <a:defRPr/>
            </a:pPr>
            <a:r>
              <a:rPr lang="fa-IR" b="1" dirty="0"/>
              <a:t>مراقبت های تکاملی دوران ابتدای کودکی حیطه ای است که در آن عناصری از قبیل محرک های دوران شیرخوارگی، سلامت و تغذیه، آموزش های دوران ابتدای کودکی، توسعه و تکامل اجتماعی ، روان شناسی، جامعه شناسی، انسان شناسی و مسائل اقتصادی با هم آمیخته گردیده است. </a:t>
            </a:r>
            <a:endParaRPr lang="en-US" altLang="en-US" b="1" u="sng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j-cs"/>
            </a:endParaRPr>
          </a:p>
          <a:p>
            <a:pPr algn="r" rtl="1">
              <a:buNone/>
              <a:defRPr/>
            </a:pPr>
            <a:r>
              <a:rPr lang="ar-SA" altLang="en-US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الف </a:t>
            </a:r>
            <a:r>
              <a:rPr lang="ar-SA" altLang="en-US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) صفات ارثي و ژنتيكي</a:t>
            </a:r>
            <a:r>
              <a:rPr lang="fa-IR" altLang="en-US" dirty="0">
                <a:solidFill>
                  <a:schemeClr val="accent4"/>
                </a:solidFill>
                <a:cs typeface="+mj-cs"/>
              </a:rPr>
              <a:t>         </a:t>
            </a:r>
          </a:p>
          <a:p>
            <a:pPr algn="r" rtl="1">
              <a:buNone/>
              <a:defRPr/>
            </a:pPr>
            <a:r>
              <a:rPr lang="ar-SA" altLang="en-US" b="1" dirty="0">
                <a:cs typeface="+mj-cs"/>
              </a:rPr>
              <a:t>عوامل ژنتيكي بر رشد و تكامل و به ويژه قد، وزن، تكامل اجتماعي و عقلاني و شخصيت موثر هستند</a:t>
            </a:r>
            <a:r>
              <a:rPr lang="fa-IR" altLang="en-US" b="1" dirty="0">
                <a:cs typeface="+mj-cs"/>
              </a:rPr>
              <a:t> </a:t>
            </a:r>
          </a:p>
          <a:p>
            <a:pPr algn="r" rtl="1">
              <a:buNone/>
              <a:defRPr/>
            </a:pPr>
            <a:endParaRPr lang="fa-IR" altLang="en-US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rtl="1">
              <a:buNone/>
              <a:defRPr/>
            </a:pPr>
            <a:r>
              <a:rPr lang="ar-SA" alt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ب </a:t>
            </a:r>
            <a:r>
              <a:rPr lang="ar-SA" altLang="en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) سن </a:t>
            </a:r>
            <a:endParaRPr lang="fa-IR" altLang="en-US" b="1" u="sng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j-cs"/>
            </a:endParaRPr>
          </a:p>
          <a:p>
            <a:pPr algn="r" rtl="1">
              <a:buNone/>
              <a:defRPr/>
            </a:pPr>
            <a:r>
              <a:rPr lang="ar-SA" altLang="en-US" b="1" dirty="0">
                <a:cs typeface="+mj-cs"/>
              </a:rPr>
              <a:t>ميزان رشد در زندگي جنيني از هر زمان ديگري بيشتر است</a:t>
            </a:r>
            <a:endParaRPr lang="en-US" altLang="en-US" b="1" dirty="0">
              <a:cs typeface="+mj-cs"/>
            </a:endParaRPr>
          </a:p>
          <a:p>
            <a:pPr algn="r" rtl="1">
              <a:buNone/>
              <a:defRPr/>
            </a:pPr>
            <a:r>
              <a:rPr lang="ar-SA" altLang="en-US" b="1" dirty="0">
                <a:cs typeface="+mj-cs"/>
              </a:rPr>
              <a:t> در سال اول زندگي نيز ميزان رشد زياد مي باشد و بعد از آن به هنگام بلوغ افزايش مي </a:t>
            </a:r>
            <a:r>
              <a:rPr lang="ar-SA" altLang="en-US" b="1" dirty="0" smtClean="0">
                <a:cs typeface="+mj-cs"/>
              </a:rPr>
              <a:t>يابد</a:t>
            </a:r>
            <a:endParaRPr lang="fa-IR" altLang="en-US" b="1" dirty="0" smtClean="0">
              <a:cs typeface="+mj-cs"/>
            </a:endParaRPr>
          </a:p>
          <a:p>
            <a:pPr algn="r" rtl="1">
              <a:buNone/>
              <a:defRPr/>
            </a:pPr>
            <a:r>
              <a:rPr lang="ar-SA" b="1" dirty="0"/>
              <a:t>قدرت یادگیری کودک در سنین پیش از دبستان بسیار بالا و عمیق است. کودک در6 سالگی حدوداٌ 90 درصد رشد مغزی خود راپشت‌سر گذاشته </a:t>
            </a:r>
            <a:r>
              <a:rPr lang="ar-SA" b="1" dirty="0" smtClean="0"/>
              <a:t>است</a:t>
            </a:r>
            <a:r>
              <a:rPr lang="en-US" b="1" dirty="0"/>
              <a:t>.</a:t>
            </a:r>
            <a:endParaRPr lang="fa-IR" altLang="en-US" b="1" dirty="0">
              <a:cs typeface="+mj-cs"/>
            </a:endParaRPr>
          </a:p>
          <a:p>
            <a:pPr algn="r" rtl="1">
              <a:buNone/>
              <a:defRPr/>
            </a:pPr>
            <a:endParaRPr lang="en-US" altLang="en-US" b="1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67" y="25691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algn="r" rtl="1">
              <a:buNone/>
            </a:pPr>
            <a:r>
              <a:rPr lang="ar-SA" altLang="en-US" sz="2000" b="1" u="sng" dirty="0">
                <a:solidFill>
                  <a:schemeClr val="accent4"/>
                </a:solidFill>
                <a:cs typeface="+mj-cs"/>
              </a:rPr>
              <a:t>ج ) جنس</a:t>
            </a:r>
            <a:r>
              <a:rPr lang="ar-SA" altLang="en-US" sz="2000" b="1" dirty="0">
                <a:solidFill>
                  <a:schemeClr val="accent4"/>
                </a:solidFill>
                <a:cs typeface="+mj-cs"/>
              </a:rPr>
              <a:t> </a:t>
            </a:r>
            <a:endParaRPr lang="fa-IR" altLang="en-US" sz="2000" b="1" dirty="0">
              <a:solidFill>
                <a:schemeClr val="accent4"/>
              </a:solidFill>
              <a:cs typeface="+mj-cs"/>
            </a:endParaRPr>
          </a:p>
          <a:p>
            <a:pPr marL="609600" indent="-609600" algn="r" rtl="1">
              <a:buNone/>
            </a:pPr>
            <a:r>
              <a:rPr lang="ar-SA" altLang="en-US" sz="2000" b="1" dirty="0">
                <a:cs typeface="+mj-cs"/>
              </a:rPr>
              <a:t>در حدود ده تا يازده سالگي قد و وزن دختران ناگهان افزايش </a:t>
            </a:r>
            <a:r>
              <a:rPr lang="ar-SA" altLang="en-US" sz="2000" b="1" dirty="0" smtClean="0">
                <a:cs typeface="+mj-cs"/>
              </a:rPr>
              <a:t>مي </a:t>
            </a:r>
            <a:r>
              <a:rPr lang="ar-SA" altLang="en-US" sz="2000" b="1" dirty="0">
                <a:cs typeface="+mj-cs"/>
              </a:rPr>
              <a:t>يابد</a:t>
            </a:r>
            <a:endParaRPr lang="fa-IR" altLang="en-US" sz="2000" b="1" dirty="0">
              <a:cs typeface="+mj-cs"/>
            </a:endParaRPr>
          </a:p>
          <a:p>
            <a:pPr marL="609600" indent="-609600" algn="r" rtl="1">
              <a:buNone/>
            </a:pPr>
            <a:r>
              <a:rPr lang="ar-SA" altLang="en-US" sz="2000" b="1" dirty="0">
                <a:cs typeface="+mj-cs"/>
              </a:rPr>
              <a:t> اين رشد مربوط به دوران بلوغ است</a:t>
            </a:r>
            <a:endParaRPr lang="fa-IR" altLang="en-US" sz="2000" b="1" dirty="0">
              <a:cs typeface="+mj-cs"/>
            </a:endParaRPr>
          </a:p>
          <a:p>
            <a:pPr marL="609600" indent="-609600" algn="r" rtl="1">
              <a:buNone/>
            </a:pPr>
            <a:r>
              <a:rPr lang="ar-SA" altLang="en-US" sz="2000" b="1" dirty="0">
                <a:cs typeface="+mj-cs"/>
              </a:rPr>
              <a:t> در پسران جهش رشد كمي ديرتر يعني در دوازده تا سيزده سالگي </a:t>
            </a:r>
            <a:r>
              <a:rPr lang="ar-SA" altLang="en-US" sz="2000" b="1" dirty="0" smtClean="0">
                <a:cs typeface="+mj-cs"/>
              </a:rPr>
              <a:t>است</a:t>
            </a:r>
            <a:endParaRPr lang="en-US" altLang="en-US" sz="2000" b="1" dirty="0" smtClean="0">
              <a:cs typeface="+mj-cs"/>
            </a:endParaRPr>
          </a:p>
          <a:p>
            <a:pPr algn="r" rtl="1"/>
            <a:endParaRPr lang="en-US" sz="2000" b="1" dirty="0">
              <a:cs typeface="+mj-cs"/>
            </a:endParaRPr>
          </a:p>
          <a:p>
            <a:pPr marL="609600" indent="-609600" algn="r" rtl="1">
              <a:buNone/>
            </a:pPr>
            <a:r>
              <a:rPr lang="ar-SA" altLang="en-US" sz="2000" b="1" u="sng" dirty="0">
                <a:solidFill>
                  <a:schemeClr val="accent4"/>
                </a:solidFill>
                <a:cs typeface="+mj-cs"/>
              </a:rPr>
              <a:t>د ) تغذيه</a:t>
            </a:r>
            <a:r>
              <a:rPr lang="ar-SA" altLang="en-US" sz="2000" b="1" dirty="0">
                <a:solidFill>
                  <a:schemeClr val="accent4"/>
                </a:solidFill>
                <a:cs typeface="+mj-cs"/>
              </a:rPr>
              <a:t> </a:t>
            </a:r>
            <a:endParaRPr lang="fa-IR" altLang="en-US" sz="2000" b="1" dirty="0">
              <a:solidFill>
                <a:schemeClr val="accent4"/>
              </a:solidFill>
              <a:cs typeface="+mj-cs"/>
            </a:endParaRPr>
          </a:p>
          <a:p>
            <a:pPr marL="609600" indent="-609600" algn="r" rtl="1">
              <a:buNone/>
            </a:pPr>
            <a:r>
              <a:rPr lang="ar-SA" altLang="en-US" sz="2000" b="1" dirty="0">
                <a:cs typeface="+mj-cs"/>
              </a:rPr>
              <a:t>وضعيت تغذيه پيش از زايمان و پس از آن بر رشد و تكامل اثر</a:t>
            </a:r>
            <a:r>
              <a:rPr lang="fa-IR" altLang="en-US" sz="2000" b="1" dirty="0">
                <a:cs typeface="+mj-cs"/>
              </a:rPr>
              <a:t> </a:t>
            </a:r>
            <a:r>
              <a:rPr lang="ar-SA" altLang="en-US" sz="2000" b="1" dirty="0" smtClean="0">
                <a:cs typeface="+mj-cs"/>
              </a:rPr>
              <a:t>مي </a:t>
            </a:r>
            <a:r>
              <a:rPr lang="ar-SA" altLang="en-US" sz="2000" b="1" dirty="0">
                <a:cs typeface="+mj-cs"/>
              </a:rPr>
              <a:t>گذارد </a:t>
            </a:r>
            <a:endParaRPr lang="fa-IR" altLang="en-US" sz="2000" b="1" dirty="0">
              <a:cs typeface="+mj-cs"/>
            </a:endParaRPr>
          </a:p>
          <a:p>
            <a:pPr marL="609600" indent="-609600" algn="r" rtl="1">
              <a:buNone/>
            </a:pPr>
            <a:r>
              <a:rPr lang="ar-SA" altLang="en-US" sz="2000" b="1" dirty="0">
                <a:cs typeface="+mj-cs"/>
              </a:rPr>
              <a:t> تاخير رشد از نشانه هاي سوء تغذيه است هنگامي كه وضع تغذيه كودك بهبود يابد وزن و قد او شروع به رشد</a:t>
            </a:r>
            <a:r>
              <a:rPr lang="fa-IR" altLang="en-US" sz="2000" b="1" dirty="0">
                <a:cs typeface="+mj-cs"/>
              </a:rPr>
              <a:t>  </a:t>
            </a:r>
            <a:r>
              <a:rPr lang="ar-SA" altLang="en-US" sz="2000" b="1" dirty="0">
                <a:cs typeface="+mj-cs"/>
              </a:rPr>
              <a:t>مي </a:t>
            </a:r>
            <a:r>
              <a:rPr lang="ar-SA" altLang="en-US" sz="2200" b="1" dirty="0" smtClean="0">
                <a:cs typeface="+mj-cs"/>
              </a:rPr>
              <a:t>كند</a:t>
            </a:r>
            <a:r>
              <a:rPr lang="en-US" altLang="en-US" sz="2200" b="1" dirty="0" smtClean="0">
                <a:cs typeface="+mj-cs"/>
              </a:rPr>
              <a:t>.</a:t>
            </a:r>
          </a:p>
          <a:p>
            <a:pPr marL="609600" indent="-609600" algn="r" rtl="1">
              <a:buNone/>
            </a:pPr>
            <a:r>
              <a:rPr lang="ar-SA" sz="2200" b="1" dirty="0" smtClean="0">
                <a:cs typeface="+mj-cs"/>
              </a:rPr>
              <a:t>ضریب هوشی کودکی که از شیر مادر محروم شود، 8 درجه ؛ کودکی که با کمبود آهن روبه‌رو باشد، 5 درجه و کودکی که با کمبود ید مواجه </a:t>
            </a:r>
            <a:r>
              <a:rPr lang="ar-SA" dirty="0"/>
              <a:t>، </a:t>
            </a:r>
            <a:r>
              <a:rPr lang="en-US" sz="2200" b="1" dirty="0" smtClean="0">
                <a:cs typeface="+mj-cs"/>
              </a:rPr>
              <a:t>13</a:t>
            </a:r>
            <a:r>
              <a:rPr lang="ar-SA" sz="2200" b="1" dirty="0" smtClean="0">
                <a:cs typeface="+mj-cs"/>
              </a:rPr>
              <a:t>درجه </a:t>
            </a:r>
            <a:r>
              <a:rPr lang="ar-SA" sz="2200" b="1" dirty="0">
                <a:cs typeface="+mj-cs"/>
              </a:rPr>
              <a:t>نسبت به آنها که از این غفلت‌ها مصون مانده‌اند، كمتر است</a:t>
            </a:r>
            <a:endParaRPr lang="en-US" altLang="en-US" sz="2200" b="1" dirty="0" smtClean="0">
              <a:cs typeface="+mj-cs"/>
            </a:endParaRPr>
          </a:p>
          <a:p>
            <a:pPr marL="609600" indent="-609600" algn="r" rtl="1">
              <a:buNone/>
            </a:pPr>
            <a:endParaRPr lang="en-US" altLang="en-US" sz="2200" b="1" dirty="0">
              <a:cs typeface="Nazanin" pitchFamily="2" charset="0"/>
            </a:endParaRPr>
          </a:p>
          <a:p>
            <a:pPr algn="r" rtl="1"/>
            <a:endParaRPr lang="en-US" sz="2000" b="1" dirty="0"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064" y="1022985"/>
            <a:ext cx="2828925" cy="41262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" y="48840"/>
            <a:ext cx="2619375" cy="116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2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4800" b="1" u="sng" dirty="0"/>
              <a:t>ع</a:t>
            </a:r>
            <a:r>
              <a:rPr lang="fa-IR" altLang="en-US" sz="4800" b="1" u="sng" dirty="0"/>
              <a:t>و</a:t>
            </a:r>
            <a:r>
              <a:rPr lang="ar-SA" altLang="en-US" sz="4800" b="1" u="sng" dirty="0"/>
              <a:t>امل موثر بر رشد و</a:t>
            </a:r>
            <a:r>
              <a:rPr lang="fa-IR" altLang="en-US" sz="4800" b="1" u="sng" dirty="0"/>
              <a:t>تکامل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80000"/>
              </a:lnSpc>
              <a:buNone/>
              <a:defRPr/>
            </a:pPr>
            <a:r>
              <a:rPr lang="ar-SA" altLang="en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ه ) محيط فيزيكي</a:t>
            </a:r>
            <a:r>
              <a:rPr lang="ar-SA" altLang="en-US" b="1" dirty="0">
                <a:solidFill>
                  <a:schemeClr val="accent4"/>
                </a:solidFill>
                <a:cs typeface="+mj-cs"/>
              </a:rPr>
              <a:t> </a:t>
            </a:r>
            <a:endParaRPr lang="fa-IR" altLang="en-US" b="1" dirty="0">
              <a:solidFill>
                <a:schemeClr val="accent4"/>
              </a:solidFill>
              <a:cs typeface="+mj-cs"/>
            </a:endParaRPr>
          </a:p>
          <a:p>
            <a:pPr algn="r" rtl="1">
              <a:lnSpc>
                <a:spcPct val="80000"/>
              </a:lnSpc>
              <a:buNone/>
              <a:defRPr/>
            </a:pPr>
            <a:r>
              <a:rPr lang="ar-SA" altLang="en-US" b="1" dirty="0">
                <a:cs typeface="Nazanin" pitchFamily="2" charset="0"/>
              </a:rPr>
              <a:t>برخورداري از نور آفتاب، تغذيه خوب، روشنائي و تهويه نيز بر رشد و تكامل اثر مي </a:t>
            </a:r>
            <a:r>
              <a:rPr lang="ar-SA" altLang="en-US" b="1" dirty="0" smtClean="0">
                <a:cs typeface="Nazanin" pitchFamily="2" charset="0"/>
              </a:rPr>
              <a:t>گذارد</a:t>
            </a:r>
            <a:r>
              <a:rPr lang="en-US" altLang="en-US" b="1" dirty="0" smtClean="0">
                <a:cs typeface="Nazanin" pitchFamily="2" charset="0"/>
              </a:rPr>
              <a:t>.</a:t>
            </a:r>
          </a:p>
          <a:p>
            <a:pPr algn="r" rtl="1">
              <a:lnSpc>
                <a:spcPct val="80000"/>
              </a:lnSpc>
              <a:buNone/>
              <a:defRPr/>
            </a:pPr>
            <a:endParaRPr lang="ar-SA" altLang="en-US" b="1" dirty="0">
              <a:cs typeface="Nazanin" pitchFamily="2" charset="0"/>
            </a:endParaRPr>
          </a:p>
          <a:p>
            <a:pPr algn="r" rtl="1">
              <a:lnSpc>
                <a:spcPct val="80000"/>
              </a:lnSpc>
              <a:buNone/>
              <a:defRPr/>
            </a:pPr>
            <a:endParaRPr lang="en-US" altLang="en-US" b="1" u="sng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j-cs"/>
            </a:endParaRPr>
          </a:p>
          <a:p>
            <a:pPr algn="r" rtl="1">
              <a:lnSpc>
                <a:spcPct val="80000"/>
              </a:lnSpc>
              <a:buNone/>
              <a:defRPr/>
            </a:pPr>
            <a:r>
              <a:rPr lang="ar-SA" alt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و </a:t>
            </a:r>
            <a:r>
              <a:rPr lang="ar-SA" altLang="en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) عوامل روانشناختي</a:t>
            </a:r>
            <a:r>
              <a:rPr lang="ar-SA" alt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Nazanin" pitchFamily="2" charset="0"/>
              </a:rPr>
              <a:t> </a:t>
            </a:r>
            <a:endParaRPr lang="fa-IR" alt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Nazanin" pitchFamily="2" charset="0"/>
            </a:endParaRPr>
          </a:p>
          <a:p>
            <a:pPr algn="r" rtl="1">
              <a:lnSpc>
                <a:spcPct val="80000"/>
              </a:lnSpc>
              <a:buNone/>
              <a:defRPr/>
            </a:pPr>
            <a:r>
              <a:rPr lang="ar-SA" altLang="en-US" b="1" dirty="0">
                <a:cs typeface="Nazanin" pitchFamily="2" charset="0"/>
              </a:rPr>
              <a:t>عشق، تمايل به مراقبت و روابط مناسب بين والدين و كودك بر تكامل اجتماعي، عاطفي و هوشي كودكان اثر گذار است</a:t>
            </a:r>
          </a:p>
          <a:p>
            <a:pPr algn="r" rtl="1">
              <a:lnSpc>
                <a:spcPct val="80000"/>
              </a:lnSpc>
              <a:buNone/>
              <a:defRPr/>
            </a:pPr>
            <a:endParaRPr lang="en-US" altLang="en-US" b="1" u="sng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j-cs"/>
            </a:endParaRPr>
          </a:p>
          <a:p>
            <a:pPr algn="r" rtl="1">
              <a:lnSpc>
                <a:spcPct val="80000"/>
              </a:lnSpc>
              <a:buNone/>
              <a:defRPr/>
            </a:pPr>
            <a:r>
              <a:rPr lang="ar-SA" alt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ز ) عفونت ها</a:t>
            </a:r>
            <a:r>
              <a:rPr lang="en-US" alt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 </a:t>
            </a:r>
            <a:r>
              <a:rPr lang="fa-IR" alt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و بیماریها</a:t>
            </a:r>
            <a:endParaRPr lang="fa-IR" altLang="en-US" b="1" dirty="0" smtClean="0">
              <a:solidFill>
                <a:schemeClr val="accent4"/>
              </a:solidFill>
              <a:cs typeface="+mj-cs"/>
            </a:endParaRPr>
          </a:p>
          <a:p>
            <a:pPr algn="r" rtl="1">
              <a:lnSpc>
                <a:spcPct val="80000"/>
              </a:lnSpc>
              <a:buNone/>
              <a:defRPr/>
            </a:pPr>
            <a:r>
              <a:rPr lang="ar-SA" altLang="en-US" b="1" dirty="0" smtClean="0">
                <a:cs typeface="Nazanin" pitchFamily="2" charset="0"/>
              </a:rPr>
              <a:t>بعضي </a:t>
            </a:r>
            <a:r>
              <a:rPr lang="ar-SA" altLang="en-US" b="1" dirty="0">
                <a:cs typeface="Nazanin" pitchFamily="2" charset="0"/>
              </a:rPr>
              <a:t>عفونت هاي مادر در دوران بارداري (مانند سرخجه و سيفيليس) بر رشد درون رحمي جنين اثر مي گذارد</a:t>
            </a:r>
            <a:endParaRPr lang="fa-IR" altLang="en-US" b="1" dirty="0">
              <a:cs typeface="Nazanin" pitchFamily="2" charset="0"/>
            </a:endParaRPr>
          </a:p>
          <a:p>
            <a:pPr algn="r" rtl="1">
              <a:lnSpc>
                <a:spcPct val="80000"/>
              </a:lnSpc>
              <a:buNone/>
              <a:defRPr/>
            </a:pPr>
            <a:r>
              <a:rPr lang="ar-SA" altLang="en-US" b="1" dirty="0">
                <a:cs typeface="Nazanin" pitchFamily="2" charset="0"/>
              </a:rPr>
              <a:t>عفونت هاي پس از زايمان (مانند اسهال و سرخك) رشد و تكامل كودك را به خصوص اگر سوء تغذيه هم در كار باشد كُند مي كند</a:t>
            </a:r>
            <a:endParaRPr lang="fa-IR" altLang="en-US" b="1" dirty="0">
              <a:cs typeface="Nazanin" pitchFamily="2" charset="0"/>
            </a:endParaRPr>
          </a:p>
          <a:p>
            <a:pPr algn="r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47" y="382385"/>
            <a:ext cx="2619375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5400" b="1" u="sng" dirty="0"/>
              <a:t>ع</a:t>
            </a:r>
            <a:r>
              <a:rPr lang="fa-IR" altLang="en-US" sz="5400" b="1" u="sng" dirty="0"/>
              <a:t>و</a:t>
            </a:r>
            <a:r>
              <a:rPr lang="ar-SA" altLang="en-US" sz="5400" b="1" u="sng" dirty="0"/>
              <a:t>امل موثر بر رشد و</a:t>
            </a:r>
            <a:r>
              <a:rPr lang="fa-IR" altLang="en-US" sz="5400" b="1" u="sng" dirty="0"/>
              <a:t>تکامل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  <a:buNone/>
              <a:defRPr/>
            </a:pPr>
            <a:r>
              <a:rPr lang="ar-SA" altLang="en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ح ) عوامل اقتصادي</a:t>
            </a:r>
            <a:r>
              <a:rPr lang="ar-SA" altLang="en-US" b="1" dirty="0">
                <a:solidFill>
                  <a:schemeClr val="accent4"/>
                </a:solidFill>
                <a:cs typeface="+mj-cs"/>
              </a:rPr>
              <a:t> </a:t>
            </a:r>
            <a:endParaRPr lang="fa-IR" altLang="en-US" b="1" dirty="0">
              <a:solidFill>
                <a:schemeClr val="accent4"/>
              </a:solidFill>
              <a:cs typeface="+mj-cs"/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SA" altLang="en-US" b="1" dirty="0">
                <a:cs typeface="Nazanin" pitchFamily="2" charset="0"/>
              </a:rPr>
              <a:t>سطح زندگي خانواده يك عامل مهم است. كودكان خانواده هاي مرفه، وزن و قد بيشتري دارند. عوامل اقتصادي با سطح زندگي و وضع تغذيه مردم بستگي دارد.</a:t>
            </a:r>
          </a:p>
          <a:p>
            <a:pPr algn="r" rtl="1">
              <a:lnSpc>
                <a:spcPct val="90000"/>
              </a:lnSpc>
              <a:buNone/>
              <a:defRPr/>
            </a:pPr>
            <a:endParaRPr lang="en-US" altLang="en-US" b="1" u="sng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j-cs"/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SA" alt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ط </a:t>
            </a:r>
            <a:r>
              <a:rPr lang="ar-SA" altLang="en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) عوامل فرهنگي</a:t>
            </a:r>
            <a:r>
              <a:rPr lang="ar-SA" altLang="en-US" b="1" dirty="0">
                <a:solidFill>
                  <a:schemeClr val="accent4"/>
                </a:solidFill>
                <a:cs typeface="+mj-cs"/>
              </a:rPr>
              <a:t> </a:t>
            </a:r>
            <a:endParaRPr lang="fa-IR" altLang="en-US" b="1" dirty="0">
              <a:solidFill>
                <a:schemeClr val="accent4"/>
              </a:solidFill>
              <a:cs typeface="+mj-cs"/>
            </a:endParaRPr>
          </a:p>
          <a:p>
            <a:pPr algn="r" rtl="1">
              <a:lnSpc>
                <a:spcPct val="90000"/>
              </a:lnSpc>
              <a:buNone/>
              <a:defRPr/>
            </a:pPr>
            <a:endParaRPr lang="en-US" altLang="en-US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Nazanin" pitchFamily="2" charset="0"/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SA" alt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ي </a:t>
            </a:r>
            <a:r>
              <a:rPr lang="ar-SA" altLang="en-US" b="1" u="sng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j-cs"/>
              </a:rPr>
              <a:t>) عوامل ديگر</a:t>
            </a:r>
            <a:r>
              <a:rPr lang="ar-SA" altLang="en-US" b="1" dirty="0">
                <a:solidFill>
                  <a:schemeClr val="accent4"/>
                </a:solidFill>
                <a:cs typeface="+mj-cs"/>
              </a:rPr>
              <a:t> </a:t>
            </a:r>
            <a:endParaRPr lang="fa-IR" altLang="en-US" b="1" dirty="0">
              <a:solidFill>
                <a:schemeClr val="accent4"/>
              </a:solidFill>
              <a:cs typeface="+mj-cs"/>
            </a:endParaRPr>
          </a:p>
          <a:p>
            <a:pPr algn="r" rtl="1">
              <a:lnSpc>
                <a:spcPct val="90000"/>
              </a:lnSpc>
              <a:buNone/>
              <a:defRPr/>
            </a:pPr>
            <a:r>
              <a:rPr lang="ar-SA" altLang="en-US" b="1" dirty="0">
                <a:cs typeface="Nazanin" pitchFamily="2" charset="0"/>
              </a:rPr>
              <a:t>مرتبه تولد كودك، فاصله بين تولد در كودكان، وزن هنگام تولد، چند قلوئي، سطح سواد پدران و مادران</a:t>
            </a:r>
            <a:endParaRPr lang="en-US" altLang="en-US" b="1" dirty="0">
              <a:cs typeface="Nazanin" pitchFamily="2" charset="0"/>
            </a:endParaRPr>
          </a:p>
          <a:p>
            <a:pPr algn="r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" y="262887"/>
            <a:ext cx="2619375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altLang="en-US" sz="4400" u="sng" dirty="0">
                <a:latin typeface="Arial Black" panose="020B0A04020102020204" pitchFamily="34" charset="0"/>
                <a:cs typeface="+mj-cs"/>
              </a:rPr>
              <a:t>بنیان  و اساس تئوری تکامل</a:t>
            </a:r>
            <a:endParaRPr lang="en-US" sz="4400" u="sng" dirty="0">
              <a:latin typeface="Arial Black" panose="020B0A04020102020204" pitchFamily="34" charset="0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745" y="971550"/>
            <a:ext cx="6635115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altLang="en-US" sz="5400" b="1" u="sng" dirty="0">
                <a:solidFill>
                  <a:schemeClr val="accent2"/>
                </a:solidFill>
                <a:cs typeface="Nazanin" pitchFamily="2" charset="0"/>
              </a:rPr>
              <a:t>مراحل تكاملي كودك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3" descr="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8450" y="2349953"/>
            <a:ext cx="4800600" cy="3491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 descr="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7300" y="2349953"/>
            <a:ext cx="4800600" cy="3491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312" y="262887"/>
            <a:ext cx="2619375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8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5300" i="1" u="sng" dirty="0"/>
              <a:t>Early Childhood Care for </a:t>
            </a:r>
            <a:r>
              <a:rPr lang="en-US" sz="5300" i="1" u="sng" dirty="0" smtClean="0"/>
              <a:t>Development</a:t>
            </a:r>
            <a:r>
              <a:rPr lang="en-US" sz="3600" i="1" u="sng" dirty="0" smtClean="0"/>
              <a:t/>
            </a:r>
            <a:br>
              <a:rPr lang="en-US" sz="3600" i="1" u="sng" dirty="0" smtClean="0"/>
            </a:b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b="1" u="sng" dirty="0">
                <a:solidFill>
                  <a:schemeClr val="accent4"/>
                </a:solidFill>
                <a:cs typeface="+mj-cs"/>
              </a:rPr>
              <a:t>دوران ابتدای کودکی (</a:t>
            </a:r>
            <a:r>
              <a:rPr lang="en-US" b="1" u="sng" dirty="0">
                <a:solidFill>
                  <a:schemeClr val="accent4"/>
                </a:solidFill>
                <a:cs typeface="+mj-cs"/>
              </a:rPr>
              <a:t>early childhood</a:t>
            </a:r>
            <a:r>
              <a:rPr lang="fa-IR" b="1" u="sng" dirty="0">
                <a:solidFill>
                  <a:schemeClr val="accent4"/>
                </a:solidFill>
                <a:cs typeface="+mj-cs"/>
              </a:rPr>
              <a:t>)</a:t>
            </a:r>
            <a:endParaRPr lang="en-US" b="1" dirty="0">
              <a:solidFill>
                <a:schemeClr val="accent4"/>
              </a:solidFill>
              <a:cs typeface="+mj-cs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+mj-cs"/>
              </a:rPr>
              <a:t>دوره </a:t>
            </a:r>
            <a:r>
              <a:rPr lang="fa-IR" b="1" dirty="0">
                <a:cs typeface="+mj-cs"/>
              </a:rPr>
              <a:t>ای از زندگی کودک است که از زمان  لقاح  و دوره جنینی تا سن هشت سالگی را در بر </a:t>
            </a:r>
            <a:r>
              <a:rPr lang="fa-IR" b="1" dirty="0" smtClean="0">
                <a:cs typeface="+mj-cs"/>
              </a:rPr>
              <a:t>دارد</a:t>
            </a:r>
            <a:r>
              <a:rPr lang="en-US" b="1" dirty="0" smtClean="0">
                <a:cs typeface="+mj-cs"/>
              </a:rPr>
              <a:t>.</a:t>
            </a:r>
            <a:r>
              <a:rPr lang="fa-IR" dirty="0"/>
              <a:t> </a:t>
            </a:r>
            <a:endParaRPr lang="en-US" dirty="0" smtClean="0"/>
          </a:p>
          <a:p>
            <a:pPr marL="0" indent="0" algn="r" rtl="1">
              <a:buNone/>
            </a:pPr>
            <a:r>
              <a:rPr lang="fa-IR" b="1" dirty="0" smtClean="0">
                <a:cs typeface="+mj-cs"/>
              </a:rPr>
              <a:t>در </a:t>
            </a:r>
            <a:r>
              <a:rPr lang="fa-IR" b="1" dirty="0">
                <a:cs typeface="+mj-cs"/>
              </a:rPr>
              <a:t>نظر گرفتن این دوره دو دلیل دارد: </a:t>
            </a:r>
            <a:endParaRPr lang="en-US" b="1" dirty="0">
              <a:cs typeface="+mj-cs"/>
            </a:endParaRPr>
          </a:p>
          <a:p>
            <a:pPr algn="r" rtl="1"/>
            <a:r>
              <a:rPr lang="fa-IR" b="1" i="1" dirty="0">
                <a:cs typeface="+mj-cs"/>
              </a:rPr>
              <a:t>یادگیری از طریق رفتار</a:t>
            </a:r>
            <a:r>
              <a:rPr lang="fa-IR" b="1" dirty="0">
                <a:cs typeface="+mj-cs"/>
              </a:rPr>
              <a:t> </a:t>
            </a:r>
            <a:endParaRPr lang="en-US" b="1" dirty="0" smtClean="0">
              <a:cs typeface="+mj-cs"/>
            </a:endParaRPr>
          </a:p>
          <a:p>
            <a:pPr algn="r" rtl="1"/>
            <a:r>
              <a:rPr lang="fa-IR" b="1" i="1" dirty="0">
                <a:cs typeface="+mj-cs"/>
              </a:rPr>
              <a:t>سریعترین دوره تکامل مغز </a:t>
            </a:r>
            <a:endParaRPr lang="en-US" b="1" i="1" dirty="0" smtClean="0">
              <a:cs typeface="+mj-cs"/>
            </a:endParaRPr>
          </a:p>
          <a:p>
            <a:pPr algn="r" rtl="1"/>
            <a:r>
              <a:rPr lang="fa-IR" b="1" u="sng" dirty="0">
                <a:solidFill>
                  <a:schemeClr val="accent4"/>
                </a:solidFill>
                <a:cs typeface="+mj-cs"/>
              </a:rPr>
              <a:t>مراقبت (</a:t>
            </a:r>
            <a:r>
              <a:rPr lang="en-US" b="1" u="sng" dirty="0">
                <a:solidFill>
                  <a:schemeClr val="accent4"/>
                </a:solidFill>
                <a:cs typeface="+mj-cs"/>
              </a:rPr>
              <a:t>care</a:t>
            </a:r>
            <a:r>
              <a:rPr lang="fa-IR" b="1" u="sng" dirty="0" smtClean="0">
                <a:solidFill>
                  <a:schemeClr val="accent4"/>
                </a:solidFill>
                <a:cs typeface="+mj-cs"/>
              </a:rPr>
              <a:t>)</a:t>
            </a:r>
            <a:endParaRPr lang="en-US" b="1" u="sng" dirty="0" smtClean="0">
              <a:solidFill>
                <a:schemeClr val="accent4"/>
              </a:solidFill>
              <a:cs typeface="+mj-cs"/>
            </a:endParaRPr>
          </a:p>
          <a:p>
            <a:pPr algn="r" rtl="1"/>
            <a:r>
              <a:rPr lang="fa-IR" b="1" dirty="0">
                <a:cs typeface="+mj-cs"/>
              </a:rPr>
              <a:t>مراقبت به عنوان فرآیندی تلقی می گردد که منجر به ایجاد  محیط توانگر کننده حامی تکامل کودک مي شود</a:t>
            </a:r>
            <a:endParaRPr lang="en-US" b="1" dirty="0">
              <a:solidFill>
                <a:schemeClr val="accent4"/>
              </a:solidFill>
              <a:cs typeface="+mj-cs"/>
            </a:endParaRPr>
          </a:p>
          <a:p>
            <a:pPr algn="r" rtl="1"/>
            <a:r>
              <a:rPr lang="fa-IR" b="1" dirty="0" smtClean="0">
                <a:cs typeface="+mj-cs"/>
              </a:rPr>
              <a:t>به طور </a:t>
            </a:r>
            <a:r>
              <a:rPr lang="fa-IR" b="1" dirty="0">
                <a:cs typeface="+mj-cs"/>
              </a:rPr>
              <a:t>خلاصه مراقبت مجموعه ای از اقدامات منسجم است که ضامن تشریک مساعی برای حمایت و حفاظت از جنبه های سلامت، تغذیه، روانی </a:t>
            </a:r>
            <a:r>
              <a:rPr lang="fa-IR" b="1" dirty="0" smtClean="0">
                <a:cs typeface="+mj-cs"/>
              </a:rPr>
              <a:t>اجتماعی </a:t>
            </a:r>
            <a:r>
              <a:rPr lang="fa-IR" b="1" dirty="0">
                <a:cs typeface="+mj-cs"/>
              </a:rPr>
              <a:t>و شناختی تکامل کودکان می باشد. </a:t>
            </a:r>
            <a:endParaRPr lang="en-US" b="1" i="1" dirty="0"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572" y="468629"/>
            <a:ext cx="2619375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203</TotalTime>
  <Words>907</Words>
  <Application>Microsoft Office PowerPoint</Application>
  <PresentationFormat>Widescreen</PresentationFormat>
  <Paragraphs>80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B Zar</vt:lpstr>
      <vt:lpstr>Calibri</vt:lpstr>
      <vt:lpstr>Gill Sans MT</vt:lpstr>
      <vt:lpstr>Impact</vt:lpstr>
      <vt:lpstr>Majalla UI</vt:lpstr>
      <vt:lpstr>Nazanin</vt:lpstr>
      <vt:lpstr>Wingdings</vt:lpstr>
      <vt:lpstr>Badge</vt:lpstr>
      <vt:lpstr>دوران ابتدای کودکی و تکامل</vt:lpstr>
      <vt:lpstr>تعاریف پایه</vt:lpstr>
      <vt:lpstr>عوامل موثر بر رشد وتکامل</vt:lpstr>
      <vt:lpstr>PowerPoint Presentation</vt:lpstr>
      <vt:lpstr>عوامل موثر بر رشد وتکامل</vt:lpstr>
      <vt:lpstr>عوامل موثر بر رشد وتکامل</vt:lpstr>
      <vt:lpstr>PowerPoint Presentation</vt:lpstr>
      <vt:lpstr>مراحل تكاملي كودك</vt:lpstr>
      <vt:lpstr>Early Childhood Care for Development </vt:lpstr>
      <vt:lpstr>Early Childhood Care for Development </vt:lpstr>
      <vt:lpstr>مداخلات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 ای بر رشد و تکامل کودکان</dc:title>
  <dc:creator>Davari</dc:creator>
  <cp:lastModifiedBy>Davari</cp:lastModifiedBy>
  <cp:revision>35</cp:revision>
  <dcterms:created xsi:type="dcterms:W3CDTF">2018-01-15T15:13:39Z</dcterms:created>
  <dcterms:modified xsi:type="dcterms:W3CDTF">2018-01-16T16:25:35Z</dcterms:modified>
</cp:coreProperties>
</file>